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5" r:id="rId6"/>
    <p:sldId id="298" r:id="rId7"/>
    <p:sldId id="296" r:id="rId8"/>
    <p:sldId id="29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BDF4B-5C96-347A-41D6-FD49D0C1139E}" v="192" dt="2020-11-03T16:56:10.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11/3/2020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11/3/2020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11/3/2020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11/3/2020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11/3/2020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lGfA82hTwGw?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vS9-ZlX7KE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Learn to Dance Like an Ojibwe Jingle Dancer</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fontScale="92500" lnSpcReduction="20000"/>
          </a:bodyPr>
          <a:lstStyle/>
          <a:p>
            <a:pPr>
              <a:spcAft>
                <a:spcPts val="600"/>
              </a:spcAft>
            </a:pPr>
            <a:r>
              <a:rPr lang="en-US" dirty="0">
                <a:solidFill>
                  <a:schemeClr val="tx1"/>
                </a:solidFill>
              </a:rPr>
              <a:t>Native American Heritage Month-Jingle Dancer by Cynthia </a:t>
            </a:r>
            <a:r>
              <a:rPr lang="en-US" dirty="0" err="1">
                <a:solidFill>
                  <a:schemeClr val="tx1"/>
                </a:solidFill>
              </a:rPr>
              <a:t>Leitich</a:t>
            </a:r>
            <a:r>
              <a:rPr lang="en-US" dirty="0">
                <a:solidFill>
                  <a:schemeClr val="tx1"/>
                </a:solidFill>
              </a:rPr>
              <a:t> Smith</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1066800" y="642594"/>
            <a:ext cx="10058400" cy="1371600"/>
          </a:xfrm>
        </p:spPr>
        <p:txBody>
          <a:bodyPr>
            <a:normAutofit/>
          </a:bodyPr>
          <a:lstStyle/>
          <a:p>
            <a:pPr algn="ctr"/>
            <a:r>
              <a:rPr lang="en-US" dirty="0"/>
              <a:t>Indigenous Storytime Tuesday</a:t>
            </a:r>
            <a:br>
              <a:rPr lang="en-US" dirty="0"/>
            </a:br>
            <a:r>
              <a:rPr lang="en-US" dirty="0"/>
              <a:t>Jingle Dancer by Cynthia </a:t>
            </a:r>
            <a:r>
              <a:rPr lang="en-US" dirty="0" err="1"/>
              <a:t>Leitich</a:t>
            </a:r>
            <a:r>
              <a:rPr lang="en-US" dirty="0"/>
              <a:t> Smith</a:t>
            </a:r>
          </a:p>
        </p:txBody>
      </p:sp>
      <p:sp>
        <p:nvSpPr>
          <p:cNvPr id="3" name="TextBox 2">
            <a:extLst>
              <a:ext uri="{FF2B5EF4-FFF2-40B4-BE49-F238E27FC236}">
                <a16:creationId xmlns:a16="http://schemas.microsoft.com/office/drawing/2014/main" id="{6AFB0E48-67CD-49D8-A180-F110690E9C6C}"/>
              </a:ext>
            </a:extLst>
          </p:cNvPr>
          <p:cNvSpPr txBox="1"/>
          <p:nvPr/>
        </p:nvSpPr>
        <p:spPr>
          <a:xfrm>
            <a:off x="1165412" y="3200400"/>
            <a:ext cx="1013011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-My Storytime was premiered on the Metropolitan Library System Facebook page on November 3rd.  You can watch the Storytime by finding it on our Facebook page or you can copy and paste the link below.</a:t>
            </a:r>
          </a:p>
          <a:p>
            <a:endParaRPr lang="en-US" dirty="0"/>
          </a:p>
          <a:p>
            <a:r>
              <a:rPr lang="en-US" dirty="0">
                <a:ea typeface="+mn-lt"/>
                <a:cs typeface="+mn-lt"/>
              </a:rPr>
              <a:t>https://www.facebook.com/metrolibrary/videos/3300161736776267/</a:t>
            </a:r>
            <a:endParaRPr lang="en-US" dirty="0"/>
          </a:p>
        </p:txBody>
      </p:sp>
    </p:spTree>
    <p:extLst>
      <p:ext uri="{BB962C8B-B14F-4D97-AF65-F5344CB8AC3E}">
        <p14:creationId xmlns:p14="http://schemas.microsoft.com/office/powerpoint/2010/main" val="204954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58D4-BE4E-41AE-B9F6-35224DAB6A21}"/>
              </a:ext>
            </a:extLst>
          </p:cNvPr>
          <p:cNvSpPr>
            <a:spLocks noGrp="1"/>
          </p:cNvSpPr>
          <p:nvPr>
            <p:ph type="title"/>
          </p:nvPr>
        </p:nvSpPr>
        <p:spPr/>
        <p:txBody>
          <a:bodyPr/>
          <a:lstStyle/>
          <a:p>
            <a:r>
              <a:rPr lang="en-US" dirty="0"/>
              <a:t>History of the Jingle Dance</a:t>
            </a:r>
          </a:p>
        </p:txBody>
      </p:sp>
      <p:sp>
        <p:nvSpPr>
          <p:cNvPr id="3" name="Content Placeholder 2">
            <a:extLst>
              <a:ext uri="{FF2B5EF4-FFF2-40B4-BE49-F238E27FC236}">
                <a16:creationId xmlns:a16="http://schemas.microsoft.com/office/drawing/2014/main" id="{BF1F9A45-CF7F-4422-9217-4C70D71AF753}"/>
              </a:ext>
            </a:extLst>
          </p:cNvPr>
          <p:cNvSpPr>
            <a:spLocks noGrp="1"/>
          </p:cNvSpPr>
          <p:nvPr>
            <p:ph idx="1"/>
          </p:nvPr>
        </p:nvSpPr>
        <p:spPr/>
        <p:txBody>
          <a:bodyPr/>
          <a:lstStyle/>
          <a:p>
            <a:r>
              <a:rPr lang="en-US" dirty="0"/>
              <a:t>The Jingle Dress Dance originates from the Ojibwe tribe in the early 1900s.</a:t>
            </a:r>
          </a:p>
          <a:p>
            <a:r>
              <a:rPr lang="en-US" dirty="0"/>
              <a:t>During this time was the height of the Spanish Flu.  The Spanish Flu had many similarities to our current issues with COVID-19.  People were getting very sick and unfortunately it took time for scientists to figure out the disease.</a:t>
            </a:r>
          </a:p>
          <a:p>
            <a:r>
              <a:rPr lang="en-US" dirty="0"/>
              <a:t>The common origin story is that a medicine man had a very sick granddaughter and, in a dream,, he saw the jingle dress.  The spirits told him to make this dress for her and she would be healed.  </a:t>
            </a:r>
          </a:p>
          <a:p>
            <a:r>
              <a:rPr lang="en-US" dirty="0"/>
              <a:t>The jingle dress is named because of the small metal cones on the dress that make its trademark Jingle.  At the time, all the cones had to be hand rolled from metal can lids.  Now many people do still hand roll their jingle cones, but they can also be purchased as premade cones.</a:t>
            </a:r>
          </a:p>
          <a:p>
            <a:r>
              <a:rPr lang="en-US" dirty="0"/>
              <a:t>Most dances will move in a zig zag pattern because it represents life’s journey.</a:t>
            </a:r>
          </a:p>
        </p:txBody>
      </p:sp>
    </p:spTree>
    <p:extLst>
      <p:ext uri="{BB962C8B-B14F-4D97-AF65-F5344CB8AC3E}">
        <p14:creationId xmlns:p14="http://schemas.microsoft.com/office/powerpoint/2010/main" val="34161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294CD-7DB7-4AEC-9FBA-50AE638E7635}"/>
              </a:ext>
            </a:extLst>
          </p:cNvPr>
          <p:cNvSpPr>
            <a:spLocks noGrp="1"/>
          </p:cNvSpPr>
          <p:nvPr>
            <p:ph type="title"/>
          </p:nvPr>
        </p:nvSpPr>
        <p:spPr>
          <a:xfrm>
            <a:off x="557720" y="612843"/>
            <a:ext cx="2312480" cy="1499738"/>
          </a:xfrm>
        </p:spPr>
        <p:txBody>
          <a:bodyPr anchor="b">
            <a:noAutofit/>
          </a:bodyPr>
          <a:lstStyle/>
          <a:p>
            <a:r>
              <a:rPr lang="en-US" sz="2300" dirty="0"/>
              <a:t>2016 Gathering of Nations Pow Wow Jingle Special</a:t>
            </a:r>
          </a:p>
        </p:txBody>
      </p:sp>
      <p:sp>
        <p:nvSpPr>
          <p:cNvPr id="8" name="Content Placeholder 7">
            <a:extLst>
              <a:ext uri="{FF2B5EF4-FFF2-40B4-BE49-F238E27FC236}">
                <a16:creationId xmlns:a16="http://schemas.microsoft.com/office/drawing/2014/main" id="{6A59434E-F29A-4271-BA17-54641FD66DBB}"/>
              </a:ext>
            </a:extLst>
          </p:cNvPr>
          <p:cNvSpPr>
            <a:spLocks noGrp="1"/>
          </p:cNvSpPr>
          <p:nvPr>
            <p:ph idx="1"/>
          </p:nvPr>
        </p:nvSpPr>
        <p:spPr>
          <a:xfrm>
            <a:off x="557720" y="2149813"/>
            <a:ext cx="2312479" cy="3854197"/>
          </a:xfrm>
        </p:spPr>
        <p:txBody>
          <a:bodyPr>
            <a:normAutofit fontScale="92500"/>
          </a:bodyPr>
          <a:lstStyle/>
          <a:p>
            <a:r>
              <a:rPr lang="en-US" sz="1400" dirty="0">
                <a:solidFill>
                  <a:schemeClr val="tx1">
                    <a:lumMod val="85000"/>
                    <a:lumOff val="15000"/>
                  </a:schemeClr>
                </a:solidFill>
              </a:rPr>
              <a:t>Jingle Dancers are always women, but they do have different age levels.</a:t>
            </a:r>
          </a:p>
          <a:p>
            <a:r>
              <a:rPr lang="en-US" sz="1400" dirty="0">
                <a:solidFill>
                  <a:schemeClr val="tx1">
                    <a:lumMod val="85000"/>
                    <a:lumOff val="15000"/>
                  </a:schemeClr>
                </a:solidFill>
              </a:rPr>
              <a:t>The Jingle Dance originated with the Ojibwe, but now indigenous women of various tribes are Jingle Dancers.</a:t>
            </a:r>
          </a:p>
          <a:p>
            <a:r>
              <a:rPr lang="en-US" sz="1400" dirty="0">
                <a:solidFill>
                  <a:schemeClr val="tx1">
                    <a:lumMod val="85000"/>
                    <a:lumOff val="15000"/>
                  </a:schemeClr>
                </a:solidFill>
              </a:rPr>
              <a:t>Oklahoma has several different Pow Wows every year, the most prominent one normally being Red Earth which occurs in the summer.</a:t>
            </a:r>
          </a:p>
        </p:txBody>
      </p:sp>
      <p:sp>
        <p:nvSpPr>
          <p:cNvPr id="17"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4" name="Online Media 3" title="Jingle Special - 2016 Gathering of Nations Pow Wow - PowWows.com">
            <a:hlinkClick r:id="" action="ppaction://media"/>
            <a:extLst>
              <a:ext uri="{FF2B5EF4-FFF2-40B4-BE49-F238E27FC236}">
                <a16:creationId xmlns:a16="http://schemas.microsoft.com/office/drawing/2014/main" id="{452992F5-1A08-4389-A3B4-6BF78D94E19D}"/>
              </a:ext>
            </a:extLst>
          </p:cNvPr>
          <p:cNvPicPr>
            <a:picLocks noRot="1" noChangeAspect="1"/>
          </p:cNvPicPr>
          <p:nvPr>
            <a:videoFile r:link="rId1"/>
          </p:nvPr>
        </p:nvPicPr>
        <p:blipFill>
          <a:blip r:embed="rId3"/>
          <a:stretch>
            <a:fillRect/>
          </a:stretch>
        </p:blipFill>
        <p:spPr>
          <a:xfrm>
            <a:off x="4049422" y="1407551"/>
            <a:ext cx="7237877" cy="4071305"/>
          </a:xfrm>
          <a:prstGeom prst="rect">
            <a:avLst/>
          </a:prstGeom>
        </p:spPr>
      </p:pic>
    </p:spTree>
    <p:extLst>
      <p:ext uri="{BB962C8B-B14F-4D97-AF65-F5344CB8AC3E}">
        <p14:creationId xmlns:p14="http://schemas.microsoft.com/office/powerpoint/2010/main" val="24438282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2334F-8400-4E49-A218-6C28A03706A5}"/>
              </a:ext>
            </a:extLst>
          </p:cNvPr>
          <p:cNvSpPr>
            <a:spLocks noGrp="1"/>
          </p:cNvSpPr>
          <p:nvPr>
            <p:ph type="title"/>
          </p:nvPr>
        </p:nvSpPr>
        <p:spPr>
          <a:xfrm>
            <a:off x="557720" y="612843"/>
            <a:ext cx="2312480" cy="1499738"/>
          </a:xfrm>
        </p:spPr>
        <p:txBody>
          <a:bodyPr anchor="b">
            <a:normAutofit/>
          </a:bodyPr>
          <a:lstStyle/>
          <a:p>
            <a:r>
              <a:rPr lang="en-US" sz="3600" dirty="0"/>
              <a:t>Now its your turn!</a:t>
            </a:r>
          </a:p>
        </p:txBody>
      </p:sp>
      <p:sp>
        <p:nvSpPr>
          <p:cNvPr id="8" name="Content Placeholder 7">
            <a:extLst>
              <a:ext uri="{FF2B5EF4-FFF2-40B4-BE49-F238E27FC236}">
                <a16:creationId xmlns:a16="http://schemas.microsoft.com/office/drawing/2014/main" id="{48C5DE34-48CB-47D6-BCE3-71A849C0B638}"/>
              </a:ext>
            </a:extLst>
          </p:cNvPr>
          <p:cNvSpPr>
            <a:spLocks noGrp="1"/>
          </p:cNvSpPr>
          <p:nvPr>
            <p:ph idx="1"/>
          </p:nvPr>
        </p:nvSpPr>
        <p:spPr>
          <a:xfrm>
            <a:off x="557720" y="2149813"/>
            <a:ext cx="2312479" cy="3854197"/>
          </a:xfrm>
        </p:spPr>
        <p:txBody>
          <a:bodyPr>
            <a:normAutofit/>
          </a:bodyPr>
          <a:lstStyle/>
          <a:p>
            <a:r>
              <a:rPr lang="en-US" sz="1400" dirty="0">
                <a:solidFill>
                  <a:schemeClr val="tx1">
                    <a:lumMod val="85000"/>
                    <a:lumOff val="15000"/>
                  </a:schemeClr>
                </a:solidFill>
              </a:rPr>
              <a:t>Use the attached video to learn the steps of the Jingle Dance.</a:t>
            </a:r>
          </a:p>
          <a:p>
            <a:r>
              <a:rPr lang="en-US" sz="1400" dirty="0">
                <a:solidFill>
                  <a:schemeClr val="tx1">
                    <a:lumMod val="85000"/>
                    <a:lumOff val="15000"/>
                  </a:schemeClr>
                </a:solidFill>
              </a:rPr>
              <a:t>Keep in mind that though the steps are simple the dance has a long history.  The dress itself is also very important.</a:t>
            </a:r>
          </a:p>
          <a:p>
            <a:r>
              <a:rPr lang="en-US" sz="1400" dirty="0">
                <a:solidFill>
                  <a:schemeClr val="tx1">
                    <a:lumMod val="85000"/>
                    <a:lumOff val="15000"/>
                  </a:schemeClr>
                </a:solidFill>
              </a:rPr>
              <a:t>The Jingle Dance is for most people viewed as a dance of healing, thus it carries great importance.</a:t>
            </a:r>
          </a:p>
        </p:txBody>
      </p:sp>
      <p:sp>
        <p:nvSpPr>
          <p:cNvPr id="17"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4" name="Online Media 3" title="POWWOWSWEAT:  Jingle Dress">
            <a:hlinkClick r:id="" action="ppaction://media"/>
            <a:extLst>
              <a:ext uri="{FF2B5EF4-FFF2-40B4-BE49-F238E27FC236}">
                <a16:creationId xmlns:a16="http://schemas.microsoft.com/office/drawing/2014/main" id="{5EF231E5-F1EF-4222-B7EA-9C2F980CBFE9}"/>
              </a:ext>
            </a:extLst>
          </p:cNvPr>
          <p:cNvPicPr>
            <a:picLocks noRot="1" noChangeAspect="1"/>
          </p:cNvPicPr>
          <p:nvPr>
            <a:videoFile r:link="rId1"/>
          </p:nvPr>
        </p:nvPicPr>
        <p:blipFill>
          <a:blip r:embed="rId3"/>
          <a:stretch>
            <a:fillRect/>
          </a:stretch>
        </p:blipFill>
        <p:spPr>
          <a:xfrm>
            <a:off x="4049422" y="1407551"/>
            <a:ext cx="7237877" cy="4071305"/>
          </a:xfrm>
          <a:prstGeom prst="rect">
            <a:avLst/>
          </a:prstGeom>
        </p:spPr>
      </p:pic>
    </p:spTree>
    <p:extLst>
      <p:ext uri="{BB962C8B-B14F-4D97-AF65-F5344CB8AC3E}">
        <p14:creationId xmlns:p14="http://schemas.microsoft.com/office/powerpoint/2010/main" val="8118241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8342d48e-8918-47eb-b4e1-18dbd6cdd10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1E38881A9872408672B252090AFB73" ma:contentTypeVersion="11" ma:contentTypeDescription="Create a new document." ma:contentTypeScope="" ma:versionID="b74f8736563e1f5c6f2ae041bb1155fc">
  <xsd:schema xmlns:xsd="http://www.w3.org/2001/XMLSchema" xmlns:xs="http://www.w3.org/2001/XMLSchema" xmlns:p="http://schemas.microsoft.com/office/2006/metadata/properties" xmlns:ns2="8342d48e-8918-47eb-b4e1-18dbd6cdd106" xmlns:ns3="9e4712b9-8a99-40b4-9430-eff6dca8c430" targetNamespace="http://schemas.microsoft.com/office/2006/metadata/properties" ma:root="true" ma:fieldsID="650fa213e50aad16abedd4852d31095a" ns2:_="" ns3:_="">
    <xsd:import namespace="8342d48e-8918-47eb-b4e1-18dbd6cdd106"/>
    <xsd:import namespace="9e4712b9-8a99-40b4-9430-eff6dca8c4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2d48e-8918-47eb-b4e1-18dbd6cdd1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4712b9-8a99-40b4-9430-eff6dca8c43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7f9f190-ed67-4f0d-9da5-ed92433d5b49"/>
    <ds:schemaRef ds:uri="http://purl.org/dc/elements/1.1/"/>
    <ds:schemaRef ds:uri="http://schemas.microsoft.com/office/2006/metadata/properties"/>
    <ds:schemaRef ds:uri="c9bde203-de62-4ac9-964b-1f08a6c23105"/>
    <ds:schemaRef ds:uri="http://www.w3.org/XML/1998/namespace"/>
    <ds:schemaRef ds:uri="http://purl.org/dc/dcmitype/"/>
    <ds:schemaRef ds:uri="8342d48e-8918-47eb-b4e1-18dbd6cdd106"/>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1889B8B5-96E5-4B39-864D-7F261204D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2d48e-8918-47eb-b4e1-18dbd6cdd106"/>
    <ds:schemaRef ds:uri="9e4712b9-8a99-40b4-9430-eff6dca8c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TotalTime>
  <Words>329</Words>
  <Application>Microsoft Office PowerPoint</Application>
  <PresentationFormat>Widescreen</PresentationFormat>
  <Paragraphs>17</Paragraphs>
  <Slides>5</Slides>
  <Notes>0</Notes>
  <HiddenSlides>0</HiddenSlides>
  <MMClips>2</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SavonVTI</vt:lpstr>
      <vt:lpstr>Learn to Dance Like an Ojibwe Jingle Dancer</vt:lpstr>
      <vt:lpstr>Indigenous Storytime Tuesday Jingle Dancer by Cynthia Leitich Smith</vt:lpstr>
      <vt:lpstr>History of the Jingle Dance</vt:lpstr>
      <vt:lpstr>2016 Gathering of Nations Pow Wow Jingle Special</vt:lpstr>
      <vt:lpstr>Now its 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to Dance Like an Ojibwe Jingle Dancer</dc:title>
  <dc:creator>Tess Botkin</dc:creator>
  <cp:lastModifiedBy>Tess Botkin</cp:lastModifiedBy>
  <cp:revision>25</cp:revision>
  <dcterms:created xsi:type="dcterms:W3CDTF">2020-10-09T15:39:21Z</dcterms:created>
  <dcterms:modified xsi:type="dcterms:W3CDTF">2020-11-03T16:57:54Z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0x010100E81E38881A9872408672B252090AFB73</vt:lpwstr>
  </property>
</Properties>
</file>